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8" r:id="rId2"/>
    <p:sldId id="259" r:id="rId3"/>
    <p:sldId id="273" r:id="rId4"/>
    <p:sldId id="272" r:id="rId5"/>
    <p:sldId id="261" r:id="rId6"/>
    <p:sldId id="262" r:id="rId7"/>
    <p:sldId id="266" r:id="rId8"/>
    <p:sldId id="270" r:id="rId9"/>
    <p:sldId id="263" r:id="rId10"/>
    <p:sldId id="269" r:id="rId11"/>
    <p:sldId id="267" r:id="rId12"/>
    <p:sldId id="271" r:id="rId13"/>
    <p:sldId id="268" r:id="rId14"/>
    <p:sldId id="260" r:id="rId15"/>
    <p:sldId id="265" r:id="rId1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40A7E-422E-4968-9A11-BCD070AC087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DABC47-C35A-4363-BB12-6B12DA7F3510}">
      <dgm:prSet phldrT="[Текст]"/>
      <dgm:spPr/>
      <dgm:t>
        <a:bodyPr/>
        <a:lstStyle/>
        <a:p>
          <a:r>
            <a:rPr lang="ru-RU" dirty="0" smtClean="0"/>
            <a:t>Порядок взаимодействия</a:t>
          </a:r>
          <a:endParaRPr lang="ru-RU" dirty="0"/>
        </a:p>
      </dgm:t>
    </dgm:pt>
    <dgm:pt modelId="{89E05EE6-8E2A-4AC1-ACD3-56A8BBA66D6C}" type="parTrans" cxnId="{233A8E0B-2AD7-4ED6-97E6-D696599A35C2}">
      <dgm:prSet/>
      <dgm:spPr/>
      <dgm:t>
        <a:bodyPr/>
        <a:lstStyle/>
        <a:p>
          <a:endParaRPr lang="ru-RU"/>
        </a:p>
      </dgm:t>
    </dgm:pt>
    <dgm:pt modelId="{232C35AC-02BA-4CD1-B488-CD4AD581E415}" type="sibTrans" cxnId="{233A8E0B-2AD7-4ED6-97E6-D696599A35C2}">
      <dgm:prSet/>
      <dgm:spPr/>
      <dgm:t>
        <a:bodyPr/>
        <a:lstStyle/>
        <a:p>
          <a:endParaRPr lang="ru-RU"/>
        </a:p>
      </dgm:t>
    </dgm:pt>
    <dgm:pt modelId="{5A8D2550-7209-442A-9BEA-AB46448CAAF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главы 3 постановления Правительства Свердловской области от 27 декабря 2013 г. № 1665-ПП "О наделении полномочиями на определение поставщиков (подрядчиков, исполнителей) Департамента государственных закупок Свердловской области и утверждении Порядка взаимодействия Департамента государственных закупок Свердловской области и заказчиков Свердловской области в сфере закупок товаров, работ, услуг для нужд Свердловской области"</a:t>
          </a:r>
          <a:endParaRPr lang="ru-RU" dirty="0">
            <a:solidFill>
              <a:schemeClr val="tx1"/>
            </a:solidFill>
          </a:endParaRPr>
        </a:p>
      </dgm:t>
    </dgm:pt>
    <dgm:pt modelId="{EB00C7ED-8541-49BC-80F2-7E2A280B90AB}" type="parTrans" cxnId="{9217E686-242A-4F99-84DD-3F5D5A4F8F3B}">
      <dgm:prSet/>
      <dgm:spPr/>
      <dgm:t>
        <a:bodyPr/>
        <a:lstStyle/>
        <a:p>
          <a:endParaRPr lang="ru-RU"/>
        </a:p>
      </dgm:t>
    </dgm:pt>
    <dgm:pt modelId="{724B2A11-6FE9-4DBD-AA39-FFDE01E22B5A}" type="sibTrans" cxnId="{9217E686-242A-4F99-84DD-3F5D5A4F8F3B}">
      <dgm:prSet/>
      <dgm:spPr/>
      <dgm:t>
        <a:bodyPr/>
        <a:lstStyle/>
        <a:p>
          <a:endParaRPr lang="ru-RU"/>
        </a:p>
      </dgm:t>
    </dgm:pt>
    <dgm:pt modelId="{3D0F5888-A8E2-406B-8D88-8298787F69CE}">
      <dgm:prSet phldrT="[Текст]"/>
      <dgm:spPr/>
      <dgm:t>
        <a:bodyPr/>
        <a:lstStyle/>
        <a:p>
          <a:r>
            <a:rPr lang="ru-RU" dirty="0" smtClean="0"/>
            <a:t>План-график</a:t>
          </a:r>
          <a:endParaRPr lang="ru-RU" dirty="0"/>
        </a:p>
      </dgm:t>
    </dgm:pt>
    <dgm:pt modelId="{5090AA4C-9A25-4A75-BA56-7C125B0051D9}" type="parTrans" cxnId="{0AC55C44-06F4-4BDF-9C9E-FE1A42471C14}">
      <dgm:prSet/>
      <dgm:spPr/>
      <dgm:t>
        <a:bodyPr/>
        <a:lstStyle/>
        <a:p>
          <a:endParaRPr lang="ru-RU"/>
        </a:p>
      </dgm:t>
    </dgm:pt>
    <dgm:pt modelId="{50DF5C7A-D4FC-4758-A747-71121B5F2071}" type="sibTrans" cxnId="{0AC55C44-06F4-4BDF-9C9E-FE1A42471C14}">
      <dgm:prSet/>
      <dgm:spPr/>
      <dgm:t>
        <a:bodyPr/>
        <a:lstStyle/>
        <a:p>
          <a:endParaRPr lang="ru-RU"/>
        </a:p>
      </dgm:t>
    </dgm:pt>
    <dgm:pt modelId="{FCC1CA6A-1BBF-4057-99EB-F587BC0A2A7A}">
      <dgm:prSet phldrT="[Текст]"/>
      <dgm:spPr/>
      <dgm:t>
        <a:bodyPr/>
        <a:lstStyle/>
        <a:p>
          <a:r>
            <a:rPr lang="ru-RU" dirty="0" smtClean="0"/>
            <a:t>установление сроков действия контракта, не соответствующих срокам исполнения обязательств по контракту, может быть признано нарушением законодательства о контрактной системе в сфере закупок</a:t>
          </a:r>
          <a:endParaRPr lang="ru-RU" dirty="0"/>
        </a:p>
      </dgm:t>
    </dgm:pt>
    <dgm:pt modelId="{0E459A55-0880-4CBC-94CF-0162FC03264B}" type="parTrans" cxnId="{CCC0D719-E9DB-424F-ACB0-21511B888C84}">
      <dgm:prSet/>
      <dgm:spPr/>
      <dgm:t>
        <a:bodyPr/>
        <a:lstStyle/>
        <a:p>
          <a:endParaRPr lang="ru-RU"/>
        </a:p>
      </dgm:t>
    </dgm:pt>
    <dgm:pt modelId="{A911D373-9439-4C2E-91CE-E8914B508C61}" type="sibTrans" cxnId="{CCC0D719-E9DB-424F-ACB0-21511B888C84}">
      <dgm:prSet/>
      <dgm:spPr/>
      <dgm:t>
        <a:bodyPr/>
        <a:lstStyle/>
        <a:p>
          <a:endParaRPr lang="ru-RU"/>
        </a:p>
      </dgm:t>
    </dgm:pt>
    <dgm:pt modelId="{A7DBCBC1-F54D-4FFA-9EEB-27F24BDBBA37}">
      <dgm:prSet phldrT="[Текст]"/>
      <dgm:spPr/>
      <dgm:t>
        <a:bodyPr/>
        <a:lstStyle/>
        <a:p>
          <a:r>
            <a:rPr lang="ru-RU" dirty="0" smtClean="0"/>
            <a:t>отсутствие информации об этапности, периодичности поставки товаров, работ, услуг</a:t>
          </a:r>
          <a:endParaRPr lang="ru-RU" dirty="0"/>
        </a:p>
      </dgm:t>
    </dgm:pt>
    <dgm:pt modelId="{6F63F4EF-0010-4D74-A89E-E2AD1EF67DA4}" type="parTrans" cxnId="{9716C096-8E0B-4461-8C88-AC3D2B7AD80E}">
      <dgm:prSet/>
      <dgm:spPr/>
      <dgm:t>
        <a:bodyPr/>
        <a:lstStyle/>
        <a:p>
          <a:endParaRPr lang="ru-RU"/>
        </a:p>
      </dgm:t>
    </dgm:pt>
    <dgm:pt modelId="{65C980D7-6EF3-43EC-90DF-76DBB16EF4E7}" type="sibTrans" cxnId="{9716C096-8E0B-4461-8C88-AC3D2B7AD80E}">
      <dgm:prSet/>
      <dgm:spPr/>
      <dgm:t>
        <a:bodyPr/>
        <a:lstStyle/>
        <a:p>
          <a:endParaRPr lang="ru-RU"/>
        </a:p>
      </dgm:t>
    </dgm:pt>
    <dgm:pt modelId="{2CE8131E-AD47-448A-ABE8-FCB27E6E9F33}">
      <dgm:prSet phldrT="[Текст]"/>
      <dgm:spPr/>
      <dgm:t>
        <a:bodyPr/>
        <a:lstStyle/>
        <a:p>
          <a:r>
            <a:rPr lang="ru-RU" dirty="0" smtClean="0"/>
            <a:t>Инструкция</a:t>
          </a:r>
          <a:endParaRPr lang="ru-RU" dirty="0"/>
        </a:p>
      </dgm:t>
    </dgm:pt>
    <dgm:pt modelId="{D3F2ACB0-40F1-47DB-9758-EA152DC86B2D}" type="parTrans" cxnId="{88685A88-A35D-4AEA-97D0-9895FCF27819}">
      <dgm:prSet/>
      <dgm:spPr/>
      <dgm:t>
        <a:bodyPr/>
        <a:lstStyle/>
        <a:p>
          <a:endParaRPr lang="ru-RU"/>
        </a:p>
      </dgm:t>
    </dgm:pt>
    <dgm:pt modelId="{81497587-DBE3-4396-8C2F-8A3AF66BA873}" type="sibTrans" cxnId="{88685A88-A35D-4AEA-97D0-9895FCF27819}">
      <dgm:prSet/>
      <dgm:spPr/>
      <dgm:t>
        <a:bodyPr/>
        <a:lstStyle/>
        <a:p>
          <a:endParaRPr lang="ru-RU"/>
        </a:p>
      </dgm:t>
    </dgm:pt>
    <dgm:pt modelId="{EE699FFA-BEB8-4239-BBEC-CAF2DC53E86B}">
      <dgm:prSet phldrT="[Текст]"/>
      <dgm:spPr/>
      <dgm:t>
        <a:bodyPr/>
        <a:lstStyle/>
        <a:p>
          <a:r>
            <a:rPr lang="ru-RU" dirty="0" smtClean="0"/>
            <a:t>наличие противоречий</a:t>
          </a:r>
          <a:endParaRPr lang="ru-RU" dirty="0"/>
        </a:p>
      </dgm:t>
    </dgm:pt>
    <dgm:pt modelId="{4DA64785-71E7-4084-AD1D-87C3B87980C8}" type="parTrans" cxnId="{7E060BAD-3697-49DC-9206-CA49894E5CA8}">
      <dgm:prSet/>
      <dgm:spPr/>
      <dgm:t>
        <a:bodyPr/>
        <a:lstStyle/>
        <a:p>
          <a:endParaRPr lang="ru-RU"/>
        </a:p>
      </dgm:t>
    </dgm:pt>
    <dgm:pt modelId="{36EFC62A-D7F4-47CD-B045-C30D12A7527A}" type="sibTrans" cxnId="{7E060BAD-3697-49DC-9206-CA49894E5CA8}">
      <dgm:prSet/>
      <dgm:spPr/>
      <dgm:t>
        <a:bodyPr/>
        <a:lstStyle/>
        <a:p>
          <a:endParaRPr lang="ru-RU"/>
        </a:p>
      </dgm:t>
    </dgm:pt>
    <dgm:pt modelId="{B6C96E05-C8F1-4C7F-BA79-43AD26930462}">
      <dgm:prSet/>
      <dgm:spPr/>
      <dgm:t>
        <a:bodyPr/>
        <a:lstStyle/>
        <a:p>
          <a:r>
            <a:rPr lang="ru-RU" dirty="0" smtClean="0"/>
            <a:t>отсутствие необходимой участнику информации для корректного заполнения заявки</a:t>
          </a:r>
          <a:endParaRPr lang="ru-RU" b="0" dirty="0"/>
        </a:p>
      </dgm:t>
    </dgm:pt>
    <dgm:pt modelId="{DB87B1AE-84CD-4EE5-B2AB-95D63F464BA6}" type="parTrans" cxnId="{D311EFD3-7F64-4FA7-8EED-E944CB1D7C04}">
      <dgm:prSet/>
      <dgm:spPr/>
      <dgm:t>
        <a:bodyPr/>
        <a:lstStyle/>
        <a:p>
          <a:endParaRPr lang="ru-RU"/>
        </a:p>
      </dgm:t>
    </dgm:pt>
    <dgm:pt modelId="{FE6F82E4-5BFF-46A3-B224-6B6B0A6C3FFC}" type="sibTrans" cxnId="{D311EFD3-7F64-4FA7-8EED-E944CB1D7C04}">
      <dgm:prSet/>
      <dgm:spPr/>
      <dgm:t>
        <a:bodyPr/>
        <a:lstStyle/>
        <a:p>
          <a:endParaRPr lang="ru-RU"/>
        </a:p>
      </dgm:t>
    </dgm:pt>
    <dgm:pt modelId="{FF7895F1-F0AE-4752-B439-2C0C64D6C625}" type="pres">
      <dgm:prSet presAssocID="{C0240A7E-422E-4968-9A11-BCD070AC08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73C404-7D38-49DC-BF79-946395AEF90D}" type="pres">
      <dgm:prSet presAssocID="{65DABC47-C35A-4363-BB12-6B12DA7F3510}" presName="linNode" presStyleCnt="0"/>
      <dgm:spPr/>
    </dgm:pt>
    <dgm:pt modelId="{DF89B636-AAEA-474B-A09B-F99D091219F8}" type="pres">
      <dgm:prSet presAssocID="{65DABC47-C35A-4363-BB12-6B12DA7F351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A4600A-26EB-4C28-8A88-818FEB775822}" type="pres">
      <dgm:prSet presAssocID="{65DABC47-C35A-4363-BB12-6B12DA7F351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F5BF00-2F85-491E-80F9-5B0A2C4AB3E1}" type="pres">
      <dgm:prSet presAssocID="{232C35AC-02BA-4CD1-B488-CD4AD581E415}" presName="sp" presStyleCnt="0"/>
      <dgm:spPr/>
    </dgm:pt>
    <dgm:pt modelId="{4B13B744-D6B1-4700-9D3A-90D53DA7F01F}" type="pres">
      <dgm:prSet presAssocID="{3D0F5888-A8E2-406B-8D88-8298787F69CE}" presName="linNode" presStyleCnt="0"/>
      <dgm:spPr/>
    </dgm:pt>
    <dgm:pt modelId="{D6B12ADB-30E4-46FC-A6ED-E956EFC1E024}" type="pres">
      <dgm:prSet presAssocID="{3D0F5888-A8E2-406B-8D88-8298787F69C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3B88E6-F3DC-4C1F-ABBF-331F0DF2575C}" type="pres">
      <dgm:prSet presAssocID="{3D0F5888-A8E2-406B-8D88-8298787F69C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FFFC9-CDDB-4146-9528-827F7530120F}" type="pres">
      <dgm:prSet presAssocID="{50DF5C7A-D4FC-4758-A747-71121B5F2071}" presName="sp" presStyleCnt="0"/>
      <dgm:spPr/>
    </dgm:pt>
    <dgm:pt modelId="{FED9A363-578D-4023-A352-2F8BD1CCE7AF}" type="pres">
      <dgm:prSet presAssocID="{2CE8131E-AD47-448A-ABE8-FCB27E6E9F33}" presName="linNode" presStyleCnt="0"/>
      <dgm:spPr/>
    </dgm:pt>
    <dgm:pt modelId="{5BA5FE00-C2B9-4DF3-A752-1799B5D447B2}" type="pres">
      <dgm:prSet presAssocID="{2CE8131E-AD47-448A-ABE8-FCB27E6E9F3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2CBD2-C1DC-40BA-B688-1EFA77E0CF59}" type="pres">
      <dgm:prSet presAssocID="{2CE8131E-AD47-448A-ABE8-FCB27E6E9F3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11EFD3-7F64-4FA7-8EED-E944CB1D7C04}" srcId="{2CE8131E-AD47-448A-ABE8-FCB27E6E9F33}" destId="{B6C96E05-C8F1-4C7F-BA79-43AD26930462}" srcOrd="1" destOrd="0" parTransId="{DB87B1AE-84CD-4EE5-B2AB-95D63F464BA6}" sibTransId="{FE6F82E4-5BFF-46A3-B224-6B6B0A6C3FFC}"/>
    <dgm:cxn modelId="{6616F618-27D1-43C1-B07F-A1F4890F14F7}" type="presOf" srcId="{5A8D2550-7209-442A-9BEA-AB46448CAAFC}" destId="{5AA4600A-26EB-4C28-8A88-818FEB775822}" srcOrd="0" destOrd="0" presId="urn:microsoft.com/office/officeart/2005/8/layout/vList5"/>
    <dgm:cxn modelId="{37376D3E-ADF5-46F5-8629-B2F8839C04F0}" type="presOf" srcId="{A7DBCBC1-F54D-4FFA-9EEB-27F24BDBBA37}" destId="{4E3B88E6-F3DC-4C1F-ABBF-331F0DF2575C}" srcOrd="0" destOrd="1" presId="urn:microsoft.com/office/officeart/2005/8/layout/vList5"/>
    <dgm:cxn modelId="{2F7712F9-9093-4A37-A457-66051CF1EF3D}" type="presOf" srcId="{FCC1CA6A-1BBF-4057-99EB-F587BC0A2A7A}" destId="{4E3B88E6-F3DC-4C1F-ABBF-331F0DF2575C}" srcOrd="0" destOrd="0" presId="urn:microsoft.com/office/officeart/2005/8/layout/vList5"/>
    <dgm:cxn modelId="{88685A88-A35D-4AEA-97D0-9895FCF27819}" srcId="{C0240A7E-422E-4968-9A11-BCD070AC0870}" destId="{2CE8131E-AD47-448A-ABE8-FCB27E6E9F33}" srcOrd="2" destOrd="0" parTransId="{D3F2ACB0-40F1-47DB-9758-EA152DC86B2D}" sibTransId="{81497587-DBE3-4396-8C2F-8A3AF66BA873}"/>
    <dgm:cxn modelId="{E3FEB5BC-FA4D-489D-9327-EC90D62F366F}" type="presOf" srcId="{3D0F5888-A8E2-406B-8D88-8298787F69CE}" destId="{D6B12ADB-30E4-46FC-A6ED-E956EFC1E024}" srcOrd="0" destOrd="0" presId="urn:microsoft.com/office/officeart/2005/8/layout/vList5"/>
    <dgm:cxn modelId="{9217E686-242A-4F99-84DD-3F5D5A4F8F3B}" srcId="{65DABC47-C35A-4363-BB12-6B12DA7F3510}" destId="{5A8D2550-7209-442A-9BEA-AB46448CAAFC}" srcOrd="0" destOrd="0" parTransId="{EB00C7ED-8541-49BC-80F2-7E2A280B90AB}" sibTransId="{724B2A11-6FE9-4DBD-AA39-FFDE01E22B5A}"/>
    <dgm:cxn modelId="{CCC0D719-E9DB-424F-ACB0-21511B888C84}" srcId="{3D0F5888-A8E2-406B-8D88-8298787F69CE}" destId="{FCC1CA6A-1BBF-4057-99EB-F587BC0A2A7A}" srcOrd="0" destOrd="0" parTransId="{0E459A55-0880-4CBC-94CF-0162FC03264B}" sibTransId="{A911D373-9439-4C2E-91CE-E8914B508C61}"/>
    <dgm:cxn modelId="{133C2257-C508-4381-97FB-CCEBAE51677E}" type="presOf" srcId="{65DABC47-C35A-4363-BB12-6B12DA7F3510}" destId="{DF89B636-AAEA-474B-A09B-F99D091219F8}" srcOrd="0" destOrd="0" presId="urn:microsoft.com/office/officeart/2005/8/layout/vList5"/>
    <dgm:cxn modelId="{9716C096-8E0B-4461-8C88-AC3D2B7AD80E}" srcId="{3D0F5888-A8E2-406B-8D88-8298787F69CE}" destId="{A7DBCBC1-F54D-4FFA-9EEB-27F24BDBBA37}" srcOrd="1" destOrd="0" parTransId="{6F63F4EF-0010-4D74-A89E-E2AD1EF67DA4}" sibTransId="{65C980D7-6EF3-43EC-90DF-76DBB16EF4E7}"/>
    <dgm:cxn modelId="{233A8E0B-2AD7-4ED6-97E6-D696599A35C2}" srcId="{C0240A7E-422E-4968-9A11-BCD070AC0870}" destId="{65DABC47-C35A-4363-BB12-6B12DA7F3510}" srcOrd="0" destOrd="0" parTransId="{89E05EE6-8E2A-4AC1-ACD3-56A8BBA66D6C}" sibTransId="{232C35AC-02BA-4CD1-B488-CD4AD581E415}"/>
    <dgm:cxn modelId="{DD02D338-7425-47BB-B640-39008F6C1981}" type="presOf" srcId="{2CE8131E-AD47-448A-ABE8-FCB27E6E9F33}" destId="{5BA5FE00-C2B9-4DF3-A752-1799B5D447B2}" srcOrd="0" destOrd="0" presId="urn:microsoft.com/office/officeart/2005/8/layout/vList5"/>
    <dgm:cxn modelId="{7E060BAD-3697-49DC-9206-CA49894E5CA8}" srcId="{2CE8131E-AD47-448A-ABE8-FCB27E6E9F33}" destId="{EE699FFA-BEB8-4239-BBEC-CAF2DC53E86B}" srcOrd="0" destOrd="0" parTransId="{4DA64785-71E7-4084-AD1D-87C3B87980C8}" sibTransId="{36EFC62A-D7F4-47CD-B045-C30D12A7527A}"/>
    <dgm:cxn modelId="{0AC55C44-06F4-4BDF-9C9E-FE1A42471C14}" srcId="{C0240A7E-422E-4968-9A11-BCD070AC0870}" destId="{3D0F5888-A8E2-406B-8D88-8298787F69CE}" srcOrd="1" destOrd="0" parTransId="{5090AA4C-9A25-4A75-BA56-7C125B0051D9}" sibTransId="{50DF5C7A-D4FC-4758-A747-71121B5F2071}"/>
    <dgm:cxn modelId="{D2C318FA-0BA5-465F-A3DD-4FF0F667389B}" type="presOf" srcId="{B6C96E05-C8F1-4C7F-BA79-43AD26930462}" destId="{E4C2CBD2-C1DC-40BA-B688-1EFA77E0CF59}" srcOrd="0" destOrd="1" presId="urn:microsoft.com/office/officeart/2005/8/layout/vList5"/>
    <dgm:cxn modelId="{9FEC1E7A-89DF-4F00-AA78-051609AE1259}" type="presOf" srcId="{C0240A7E-422E-4968-9A11-BCD070AC0870}" destId="{FF7895F1-F0AE-4752-B439-2C0C64D6C625}" srcOrd="0" destOrd="0" presId="urn:microsoft.com/office/officeart/2005/8/layout/vList5"/>
    <dgm:cxn modelId="{C43A7B77-70BE-4DB8-9D78-1DCFF55B6CD0}" type="presOf" srcId="{EE699FFA-BEB8-4239-BBEC-CAF2DC53E86B}" destId="{E4C2CBD2-C1DC-40BA-B688-1EFA77E0CF59}" srcOrd="0" destOrd="0" presId="urn:microsoft.com/office/officeart/2005/8/layout/vList5"/>
    <dgm:cxn modelId="{23F8813C-5699-4760-864D-63179796DF67}" type="presParOf" srcId="{FF7895F1-F0AE-4752-B439-2C0C64D6C625}" destId="{2873C404-7D38-49DC-BF79-946395AEF90D}" srcOrd="0" destOrd="0" presId="urn:microsoft.com/office/officeart/2005/8/layout/vList5"/>
    <dgm:cxn modelId="{E2D468FD-2741-463A-B315-AE24C55E0D47}" type="presParOf" srcId="{2873C404-7D38-49DC-BF79-946395AEF90D}" destId="{DF89B636-AAEA-474B-A09B-F99D091219F8}" srcOrd="0" destOrd="0" presId="urn:microsoft.com/office/officeart/2005/8/layout/vList5"/>
    <dgm:cxn modelId="{8D7ABF43-7338-4E40-8D3F-59780606ACF5}" type="presParOf" srcId="{2873C404-7D38-49DC-BF79-946395AEF90D}" destId="{5AA4600A-26EB-4C28-8A88-818FEB775822}" srcOrd="1" destOrd="0" presId="urn:microsoft.com/office/officeart/2005/8/layout/vList5"/>
    <dgm:cxn modelId="{CBB70A35-39DA-44B6-886C-97DFDFDC4FC4}" type="presParOf" srcId="{FF7895F1-F0AE-4752-B439-2C0C64D6C625}" destId="{82F5BF00-2F85-491E-80F9-5B0A2C4AB3E1}" srcOrd="1" destOrd="0" presId="urn:microsoft.com/office/officeart/2005/8/layout/vList5"/>
    <dgm:cxn modelId="{0818C608-1CC3-4293-9A14-06962F255A6A}" type="presParOf" srcId="{FF7895F1-F0AE-4752-B439-2C0C64D6C625}" destId="{4B13B744-D6B1-4700-9D3A-90D53DA7F01F}" srcOrd="2" destOrd="0" presId="urn:microsoft.com/office/officeart/2005/8/layout/vList5"/>
    <dgm:cxn modelId="{32772069-8E0E-4C47-B24D-731A9074D0D2}" type="presParOf" srcId="{4B13B744-D6B1-4700-9D3A-90D53DA7F01F}" destId="{D6B12ADB-30E4-46FC-A6ED-E956EFC1E024}" srcOrd="0" destOrd="0" presId="urn:microsoft.com/office/officeart/2005/8/layout/vList5"/>
    <dgm:cxn modelId="{8EDF799C-A28A-4C8A-BE0C-A3EB74B0E21C}" type="presParOf" srcId="{4B13B744-D6B1-4700-9D3A-90D53DA7F01F}" destId="{4E3B88E6-F3DC-4C1F-ABBF-331F0DF2575C}" srcOrd="1" destOrd="0" presId="urn:microsoft.com/office/officeart/2005/8/layout/vList5"/>
    <dgm:cxn modelId="{E8B9FF73-5B31-420B-92B3-D8136BCA6FF7}" type="presParOf" srcId="{FF7895F1-F0AE-4752-B439-2C0C64D6C625}" destId="{47AFFFC9-CDDB-4146-9528-827F7530120F}" srcOrd="3" destOrd="0" presId="urn:microsoft.com/office/officeart/2005/8/layout/vList5"/>
    <dgm:cxn modelId="{8A1396D3-9386-46A3-B6A9-BB553D886313}" type="presParOf" srcId="{FF7895F1-F0AE-4752-B439-2C0C64D6C625}" destId="{FED9A363-578D-4023-A352-2F8BD1CCE7AF}" srcOrd="4" destOrd="0" presId="urn:microsoft.com/office/officeart/2005/8/layout/vList5"/>
    <dgm:cxn modelId="{25ADB366-04C9-4EA5-926F-36B30A4FB884}" type="presParOf" srcId="{FED9A363-578D-4023-A352-2F8BD1CCE7AF}" destId="{5BA5FE00-C2B9-4DF3-A752-1799B5D447B2}" srcOrd="0" destOrd="0" presId="urn:microsoft.com/office/officeart/2005/8/layout/vList5"/>
    <dgm:cxn modelId="{C44B4E85-6E21-4E01-998F-3241EEBA3C29}" type="presParOf" srcId="{FED9A363-578D-4023-A352-2F8BD1CCE7AF}" destId="{E4C2CBD2-C1DC-40BA-B688-1EFA77E0CF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0240A7E-422E-4968-9A11-BCD070AC087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E8131E-AD47-448A-ABE8-FCB27E6E9F33}">
      <dgm:prSet phldrT="[Текст]" custT="1"/>
      <dgm:spPr/>
      <dgm:t>
        <a:bodyPr/>
        <a:lstStyle/>
        <a:p>
          <a:r>
            <a:rPr lang="ru-RU" sz="2800" dirty="0" smtClean="0"/>
            <a:t>Описание объекта закупки</a:t>
          </a:r>
        </a:p>
        <a:p>
          <a:endParaRPr lang="ru-RU" sz="1050" dirty="0" smtClean="0"/>
        </a:p>
        <a:p>
          <a:r>
            <a:rPr lang="ru-RU" sz="1050" dirty="0" smtClean="0"/>
            <a:t>Согласно ч. 2 ст. 33 Закон о контрактной системе, </a:t>
          </a:r>
          <a:r>
            <a:rPr lang="ru-RU" sz="1050" b="1" dirty="0" smtClean="0"/>
            <a:t>документация о закупке должна содержать показатели, позволяющие определить соответствие закупаемых товаров, работ, услуг установленным заказчиком требованиям.</a:t>
          </a:r>
          <a:r>
            <a:rPr lang="ru-RU" sz="1050" dirty="0" smtClean="0"/>
            <a:t> При этом указываются максимальные и (или) минимальные значения таких показателей, а также значения показателей, которые не могут изменяться</a:t>
          </a:r>
          <a:endParaRPr lang="ru-RU" sz="1050" dirty="0"/>
        </a:p>
      </dgm:t>
    </dgm:pt>
    <dgm:pt modelId="{D3F2ACB0-40F1-47DB-9758-EA152DC86B2D}" type="parTrans" cxnId="{88685A88-A35D-4AEA-97D0-9895FCF27819}">
      <dgm:prSet/>
      <dgm:spPr/>
      <dgm:t>
        <a:bodyPr/>
        <a:lstStyle/>
        <a:p>
          <a:endParaRPr lang="ru-RU"/>
        </a:p>
      </dgm:t>
    </dgm:pt>
    <dgm:pt modelId="{81497587-DBE3-4396-8C2F-8A3AF66BA873}" type="sibTrans" cxnId="{88685A88-A35D-4AEA-97D0-9895FCF27819}">
      <dgm:prSet/>
      <dgm:spPr/>
      <dgm:t>
        <a:bodyPr/>
        <a:lstStyle/>
        <a:p>
          <a:endParaRPr lang="ru-RU"/>
        </a:p>
      </dgm:t>
    </dgm:pt>
    <dgm:pt modelId="{EE699FFA-BEB8-4239-BBEC-CAF2DC53E86B}">
      <dgm:prSet phldrT="[Текст]"/>
      <dgm:spPr/>
      <dgm:t>
        <a:bodyPr/>
        <a:lstStyle/>
        <a:p>
          <a:r>
            <a:rPr lang="ru-RU" dirty="0" smtClean="0"/>
            <a:t>объемный документ, многие пункты которого предоставлены в тяжело воспринимаемом формате</a:t>
          </a:r>
          <a:endParaRPr lang="ru-RU" dirty="0"/>
        </a:p>
      </dgm:t>
    </dgm:pt>
    <dgm:pt modelId="{4DA64785-71E7-4084-AD1D-87C3B87980C8}" type="parTrans" cxnId="{7E060BAD-3697-49DC-9206-CA49894E5CA8}">
      <dgm:prSet/>
      <dgm:spPr/>
      <dgm:t>
        <a:bodyPr/>
        <a:lstStyle/>
        <a:p>
          <a:endParaRPr lang="ru-RU"/>
        </a:p>
      </dgm:t>
    </dgm:pt>
    <dgm:pt modelId="{36EFC62A-D7F4-47CD-B045-C30D12A7527A}" type="sibTrans" cxnId="{7E060BAD-3697-49DC-9206-CA49894E5CA8}">
      <dgm:prSet/>
      <dgm:spPr/>
      <dgm:t>
        <a:bodyPr/>
        <a:lstStyle/>
        <a:p>
          <a:endParaRPr lang="ru-RU"/>
        </a:p>
      </dgm:t>
    </dgm:pt>
    <dgm:pt modelId="{B6C96E05-C8F1-4C7F-BA79-43AD26930462}">
      <dgm:prSet/>
      <dgm:spPr/>
      <dgm:t>
        <a:bodyPr/>
        <a:lstStyle/>
        <a:p>
          <a:r>
            <a:rPr lang="ru-RU" b="0" dirty="0" smtClean="0"/>
            <a:t>использование не актуальных ГОСТов, а так же использование ГОСТ, технических регламентов в качестве значения показателя</a:t>
          </a:r>
          <a:endParaRPr lang="ru-RU" b="0" dirty="0"/>
        </a:p>
      </dgm:t>
    </dgm:pt>
    <dgm:pt modelId="{DB87B1AE-84CD-4EE5-B2AB-95D63F464BA6}" type="parTrans" cxnId="{D311EFD3-7F64-4FA7-8EED-E944CB1D7C04}">
      <dgm:prSet/>
      <dgm:spPr/>
      <dgm:t>
        <a:bodyPr/>
        <a:lstStyle/>
        <a:p>
          <a:endParaRPr lang="ru-RU"/>
        </a:p>
      </dgm:t>
    </dgm:pt>
    <dgm:pt modelId="{FE6F82E4-5BFF-46A3-B224-6B6B0A6C3FFC}" type="sibTrans" cxnId="{D311EFD3-7F64-4FA7-8EED-E944CB1D7C04}">
      <dgm:prSet/>
      <dgm:spPr/>
      <dgm:t>
        <a:bodyPr/>
        <a:lstStyle/>
        <a:p>
          <a:endParaRPr lang="ru-RU"/>
        </a:p>
      </dgm:t>
    </dgm:pt>
    <dgm:pt modelId="{72FD5916-5434-4BC5-9563-BC9AFEB7EE26}">
      <dgm:prSet/>
      <dgm:spPr/>
      <dgm:t>
        <a:bodyPr/>
        <a:lstStyle/>
        <a:p>
          <a:r>
            <a:rPr lang="ru-RU" b="0" dirty="0" smtClean="0"/>
            <a:t>включение в описание объекта закупки требований, не относящимся к техническим характеристикам</a:t>
          </a:r>
          <a:endParaRPr lang="ru-RU" b="0" dirty="0"/>
        </a:p>
      </dgm:t>
    </dgm:pt>
    <dgm:pt modelId="{46A0CA75-518F-45AC-8EED-AE1016261D0F}" type="parTrans" cxnId="{5FB20D4E-BE94-4A3D-9B84-C03FFBDA0CF3}">
      <dgm:prSet/>
      <dgm:spPr/>
      <dgm:t>
        <a:bodyPr/>
        <a:lstStyle/>
        <a:p>
          <a:endParaRPr lang="ru-RU"/>
        </a:p>
      </dgm:t>
    </dgm:pt>
    <dgm:pt modelId="{91E03A41-5466-4239-9F24-048354E58D30}" type="sibTrans" cxnId="{5FB20D4E-BE94-4A3D-9B84-C03FFBDA0CF3}">
      <dgm:prSet/>
      <dgm:spPr/>
      <dgm:t>
        <a:bodyPr/>
        <a:lstStyle/>
        <a:p>
          <a:endParaRPr lang="ru-RU"/>
        </a:p>
      </dgm:t>
    </dgm:pt>
    <dgm:pt modelId="{F63CF2D4-53BF-4DF7-A8F0-AA54E2DF1ED6}">
      <dgm:prSet/>
      <dgm:spPr/>
      <dgm:t>
        <a:bodyPr/>
        <a:lstStyle/>
        <a:p>
          <a:r>
            <a:rPr lang="ru-RU" b="0" i="0" dirty="0" smtClean="0"/>
            <a:t>отсутствие единообразия</a:t>
          </a:r>
          <a:endParaRPr lang="ru-RU" b="0" i="0" dirty="0"/>
        </a:p>
      </dgm:t>
    </dgm:pt>
    <dgm:pt modelId="{954F571D-025E-481E-8700-021025EB9CA2}" type="parTrans" cxnId="{0DECDEC8-A9E2-42C8-AFED-BA6BF42FCF8A}">
      <dgm:prSet/>
      <dgm:spPr/>
    </dgm:pt>
    <dgm:pt modelId="{88BA3650-C886-4D96-81EE-DD03EC94BBA4}" type="sibTrans" cxnId="{0DECDEC8-A9E2-42C8-AFED-BA6BF42FCF8A}">
      <dgm:prSet/>
      <dgm:spPr/>
    </dgm:pt>
    <dgm:pt modelId="{FF7895F1-F0AE-4752-B439-2C0C64D6C625}" type="pres">
      <dgm:prSet presAssocID="{C0240A7E-422E-4968-9A11-BCD070AC08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ED9A363-578D-4023-A352-2F8BD1CCE7AF}" type="pres">
      <dgm:prSet presAssocID="{2CE8131E-AD47-448A-ABE8-FCB27E6E9F33}" presName="linNode" presStyleCnt="0"/>
      <dgm:spPr/>
    </dgm:pt>
    <dgm:pt modelId="{5BA5FE00-C2B9-4DF3-A752-1799B5D447B2}" type="pres">
      <dgm:prSet presAssocID="{2CE8131E-AD47-448A-ABE8-FCB27E6E9F33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2CBD2-C1DC-40BA-B688-1EFA77E0CF59}" type="pres">
      <dgm:prSet presAssocID="{2CE8131E-AD47-448A-ABE8-FCB27E6E9F33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ECDEC8-A9E2-42C8-AFED-BA6BF42FCF8A}" srcId="{2CE8131E-AD47-448A-ABE8-FCB27E6E9F33}" destId="{F63CF2D4-53BF-4DF7-A8F0-AA54E2DF1ED6}" srcOrd="3" destOrd="0" parTransId="{954F571D-025E-481E-8700-021025EB9CA2}" sibTransId="{88BA3650-C886-4D96-81EE-DD03EC94BBA4}"/>
    <dgm:cxn modelId="{7E060BAD-3697-49DC-9206-CA49894E5CA8}" srcId="{2CE8131E-AD47-448A-ABE8-FCB27E6E9F33}" destId="{EE699FFA-BEB8-4239-BBEC-CAF2DC53E86B}" srcOrd="0" destOrd="0" parTransId="{4DA64785-71E7-4084-AD1D-87C3B87980C8}" sibTransId="{36EFC62A-D7F4-47CD-B045-C30D12A7527A}"/>
    <dgm:cxn modelId="{BB46BB5A-4B95-43AB-935A-5A4473759362}" type="presOf" srcId="{2CE8131E-AD47-448A-ABE8-FCB27E6E9F33}" destId="{5BA5FE00-C2B9-4DF3-A752-1799B5D447B2}" srcOrd="0" destOrd="0" presId="urn:microsoft.com/office/officeart/2005/8/layout/vList5"/>
    <dgm:cxn modelId="{D311EFD3-7F64-4FA7-8EED-E944CB1D7C04}" srcId="{2CE8131E-AD47-448A-ABE8-FCB27E6E9F33}" destId="{B6C96E05-C8F1-4C7F-BA79-43AD26930462}" srcOrd="1" destOrd="0" parTransId="{DB87B1AE-84CD-4EE5-B2AB-95D63F464BA6}" sibTransId="{FE6F82E4-5BFF-46A3-B224-6B6B0A6C3FFC}"/>
    <dgm:cxn modelId="{3B7D55DC-E622-4AE5-AA40-51C61EF0FC1D}" type="presOf" srcId="{F63CF2D4-53BF-4DF7-A8F0-AA54E2DF1ED6}" destId="{E4C2CBD2-C1DC-40BA-B688-1EFA77E0CF59}" srcOrd="0" destOrd="3" presId="urn:microsoft.com/office/officeart/2005/8/layout/vList5"/>
    <dgm:cxn modelId="{5FB20D4E-BE94-4A3D-9B84-C03FFBDA0CF3}" srcId="{2CE8131E-AD47-448A-ABE8-FCB27E6E9F33}" destId="{72FD5916-5434-4BC5-9563-BC9AFEB7EE26}" srcOrd="2" destOrd="0" parTransId="{46A0CA75-518F-45AC-8EED-AE1016261D0F}" sibTransId="{91E03A41-5466-4239-9F24-048354E58D30}"/>
    <dgm:cxn modelId="{ECB378CC-9CDF-4B04-A6E6-E8FD57CE15D1}" type="presOf" srcId="{EE699FFA-BEB8-4239-BBEC-CAF2DC53E86B}" destId="{E4C2CBD2-C1DC-40BA-B688-1EFA77E0CF59}" srcOrd="0" destOrd="0" presId="urn:microsoft.com/office/officeart/2005/8/layout/vList5"/>
    <dgm:cxn modelId="{6B329683-D966-4DEB-9045-889401C95714}" type="presOf" srcId="{72FD5916-5434-4BC5-9563-BC9AFEB7EE26}" destId="{E4C2CBD2-C1DC-40BA-B688-1EFA77E0CF59}" srcOrd="0" destOrd="2" presId="urn:microsoft.com/office/officeart/2005/8/layout/vList5"/>
    <dgm:cxn modelId="{88685A88-A35D-4AEA-97D0-9895FCF27819}" srcId="{C0240A7E-422E-4968-9A11-BCD070AC0870}" destId="{2CE8131E-AD47-448A-ABE8-FCB27E6E9F33}" srcOrd="0" destOrd="0" parTransId="{D3F2ACB0-40F1-47DB-9758-EA152DC86B2D}" sibTransId="{81497587-DBE3-4396-8C2F-8A3AF66BA873}"/>
    <dgm:cxn modelId="{7BF58B15-33C1-4344-A54E-4D3A361E9B5C}" type="presOf" srcId="{C0240A7E-422E-4968-9A11-BCD070AC0870}" destId="{FF7895F1-F0AE-4752-B439-2C0C64D6C625}" srcOrd="0" destOrd="0" presId="urn:microsoft.com/office/officeart/2005/8/layout/vList5"/>
    <dgm:cxn modelId="{4D0D5BD2-07D1-4964-A601-ACFCA6525E6B}" type="presOf" srcId="{B6C96E05-C8F1-4C7F-BA79-43AD26930462}" destId="{E4C2CBD2-C1DC-40BA-B688-1EFA77E0CF59}" srcOrd="0" destOrd="1" presId="urn:microsoft.com/office/officeart/2005/8/layout/vList5"/>
    <dgm:cxn modelId="{0614BB20-4EE8-46BC-A3EF-ED9F06BA994E}" type="presParOf" srcId="{FF7895F1-F0AE-4752-B439-2C0C64D6C625}" destId="{FED9A363-578D-4023-A352-2F8BD1CCE7AF}" srcOrd="0" destOrd="0" presId="urn:microsoft.com/office/officeart/2005/8/layout/vList5"/>
    <dgm:cxn modelId="{DB5A4484-4430-4E63-9ABB-5AC7BC32B71E}" type="presParOf" srcId="{FED9A363-578D-4023-A352-2F8BD1CCE7AF}" destId="{5BA5FE00-C2B9-4DF3-A752-1799B5D447B2}" srcOrd="0" destOrd="0" presId="urn:microsoft.com/office/officeart/2005/8/layout/vList5"/>
    <dgm:cxn modelId="{7D8F8F7D-A882-47B6-9219-7CB0E415349A}" type="presParOf" srcId="{FED9A363-578D-4023-A352-2F8BD1CCE7AF}" destId="{E4C2CBD2-C1DC-40BA-B688-1EFA77E0CF5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4600A-26EB-4C28-8A88-818FEB775822}">
      <dsp:nvSpPr>
        <dsp:cNvPr id="0" name=""/>
        <dsp:cNvSpPr/>
      </dsp:nvSpPr>
      <dsp:spPr>
        <a:xfrm rot="5400000">
          <a:off x="4766839" y="-1719787"/>
          <a:ext cx="1336648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solidFill>
                <a:schemeClr val="tx1"/>
              </a:solidFill>
            </a:rPr>
            <a:t>главы 3 постановления Правительства Свердловской области от 27 декабря 2013 г. № 1665-ПП "О наделении полномочиями на определение поставщиков (подрядчиков, исполнителей) Департамента государственных закупок Свердловской области и утверждении Порядка взаимодействия Департамента государственных закупок Свердловской области и заказчиков Свердловской области в сфере закупок товаров, работ, услуг для нужд Свердловской области"</a:t>
          </a:r>
          <a:endParaRPr lang="ru-RU" sz="1000" kern="1200" dirty="0">
            <a:solidFill>
              <a:schemeClr val="tx1"/>
            </a:solidFill>
          </a:endParaRPr>
        </a:p>
      </dsp:txBody>
      <dsp:txXfrm rot="-5400000">
        <a:off x="2877439" y="234863"/>
        <a:ext cx="5050198" cy="1206148"/>
      </dsp:txXfrm>
    </dsp:sp>
    <dsp:sp modelId="{DF89B636-AAEA-474B-A09B-F99D091219F8}">
      <dsp:nvSpPr>
        <dsp:cNvPr id="0" name=""/>
        <dsp:cNvSpPr/>
      </dsp:nvSpPr>
      <dsp:spPr>
        <a:xfrm>
          <a:off x="0" y="2531"/>
          <a:ext cx="2877439" cy="167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Порядок взаимодействия</a:t>
          </a:r>
          <a:endParaRPr lang="ru-RU" sz="2500" kern="1200" dirty="0"/>
        </a:p>
      </dsp:txBody>
      <dsp:txXfrm>
        <a:off x="81562" y="84093"/>
        <a:ext cx="2714315" cy="1507686"/>
      </dsp:txXfrm>
    </dsp:sp>
    <dsp:sp modelId="{4E3B88E6-F3DC-4C1F-ABBF-331F0DF2575C}">
      <dsp:nvSpPr>
        <dsp:cNvPr id="0" name=""/>
        <dsp:cNvSpPr/>
      </dsp:nvSpPr>
      <dsp:spPr>
        <a:xfrm rot="5400000">
          <a:off x="4766839" y="34563"/>
          <a:ext cx="1336648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установление сроков действия контракта, не соответствующих срокам исполнения обязательств по контракту, может быть признано нарушением законодательства о контрактной системе в сфере закупок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отсутствие информации об этапности, периодичности поставки товаров, работ, услуг</a:t>
          </a:r>
          <a:endParaRPr lang="ru-RU" sz="1000" kern="1200" dirty="0"/>
        </a:p>
      </dsp:txBody>
      <dsp:txXfrm rot="-5400000">
        <a:off x="2877439" y="1989213"/>
        <a:ext cx="5050198" cy="1206148"/>
      </dsp:txXfrm>
    </dsp:sp>
    <dsp:sp modelId="{D6B12ADB-30E4-46FC-A6ED-E956EFC1E024}">
      <dsp:nvSpPr>
        <dsp:cNvPr id="0" name=""/>
        <dsp:cNvSpPr/>
      </dsp:nvSpPr>
      <dsp:spPr>
        <a:xfrm>
          <a:off x="0" y="1756882"/>
          <a:ext cx="2877439" cy="167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План-график</a:t>
          </a:r>
          <a:endParaRPr lang="ru-RU" sz="2500" kern="1200" dirty="0"/>
        </a:p>
      </dsp:txBody>
      <dsp:txXfrm>
        <a:off x="81562" y="1838444"/>
        <a:ext cx="2714315" cy="1507686"/>
      </dsp:txXfrm>
    </dsp:sp>
    <dsp:sp modelId="{E4C2CBD2-C1DC-40BA-B688-1EFA77E0CF59}">
      <dsp:nvSpPr>
        <dsp:cNvPr id="0" name=""/>
        <dsp:cNvSpPr/>
      </dsp:nvSpPr>
      <dsp:spPr>
        <a:xfrm rot="5400000">
          <a:off x="4766839" y="1788914"/>
          <a:ext cx="1336648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наличие противоречий</a:t>
          </a: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/>
            <a:t>отсутствие необходимой участнику информации для корректного заполнения заявки</a:t>
          </a:r>
          <a:endParaRPr lang="ru-RU" sz="1000" b="0" kern="1200" dirty="0"/>
        </a:p>
      </dsp:txBody>
      <dsp:txXfrm rot="-5400000">
        <a:off x="2877439" y="3743564"/>
        <a:ext cx="5050198" cy="1206148"/>
      </dsp:txXfrm>
    </dsp:sp>
    <dsp:sp modelId="{5BA5FE00-C2B9-4DF3-A752-1799B5D447B2}">
      <dsp:nvSpPr>
        <dsp:cNvPr id="0" name=""/>
        <dsp:cNvSpPr/>
      </dsp:nvSpPr>
      <dsp:spPr>
        <a:xfrm>
          <a:off x="0" y="3511233"/>
          <a:ext cx="2877439" cy="16708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Инструкция</a:t>
          </a:r>
          <a:endParaRPr lang="ru-RU" sz="2500" kern="1200" dirty="0"/>
        </a:p>
      </dsp:txBody>
      <dsp:txXfrm>
        <a:off x="81562" y="3592795"/>
        <a:ext cx="2714315" cy="1507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2CBD2-C1DC-40BA-B688-1EFA77E0CF59}">
      <dsp:nvSpPr>
        <dsp:cNvPr id="0" name=""/>
        <dsp:cNvSpPr/>
      </dsp:nvSpPr>
      <dsp:spPr>
        <a:xfrm rot="5400000">
          <a:off x="3361333" y="34563"/>
          <a:ext cx="4147660" cy="51154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объемный документ, многие пункты которого предоставлены в тяжело воспринимаемом формате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/>
            <a:t>использование не актуальных ГОСТов, а так же использование ГОСТ, технических регламентов в качестве значения показателя</a:t>
          </a:r>
          <a:endParaRPr lang="ru-RU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kern="1200" dirty="0" smtClean="0"/>
            <a:t>включение в описание объекта закупки требований, не относящимся к техническим характеристикам</a:t>
          </a:r>
          <a:endParaRPr lang="ru-RU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smtClean="0"/>
            <a:t>отсутствие единообразия</a:t>
          </a:r>
          <a:endParaRPr lang="ru-RU" sz="2000" b="0" i="0" kern="1200" dirty="0"/>
        </a:p>
      </dsp:txBody>
      <dsp:txXfrm rot="-5400000">
        <a:off x="2877439" y="720929"/>
        <a:ext cx="4912976" cy="3742716"/>
      </dsp:txXfrm>
    </dsp:sp>
    <dsp:sp modelId="{5BA5FE00-C2B9-4DF3-A752-1799B5D447B2}">
      <dsp:nvSpPr>
        <dsp:cNvPr id="0" name=""/>
        <dsp:cNvSpPr/>
      </dsp:nvSpPr>
      <dsp:spPr>
        <a:xfrm>
          <a:off x="0" y="0"/>
          <a:ext cx="2877439" cy="51845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Описание объекта закупки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 smtClean="0"/>
            <a:t>Согласно ч. 2 ст. 33 Закон о контрактной системе, </a:t>
          </a:r>
          <a:r>
            <a:rPr lang="ru-RU" sz="1050" b="1" kern="1200" dirty="0" smtClean="0"/>
            <a:t>документация о закупке должна содержать показатели, позволяющие определить соответствие закупаемых товаров, работ, услуг установленным заказчиком требованиям.</a:t>
          </a:r>
          <a:r>
            <a:rPr lang="ru-RU" sz="1050" kern="1200" dirty="0" smtClean="0"/>
            <a:t> При этом указываются максимальные и (или) минимальные значения таких показателей, а также значения показателей, которые не могут изменяться</a:t>
          </a:r>
          <a:endParaRPr lang="ru-RU" sz="1050" kern="1200" dirty="0"/>
        </a:p>
      </dsp:txBody>
      <dsp:txXfrm>
        <a:off x="140465" y="140465"/>
        <a:ext cx="2596509" cy="4903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C8497-E470-41DB-ADD3-A3771A47C338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C76B1-FADB-4B76-8BB5-F92B3DF4F95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34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76B1-FADB-4B76-8BB5-F92B3DF4F954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20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76B1-FADB-4B76-8BB5-F92B3DF4F954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20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C76B1-FADB-4B76-8BB5-F92B3DF4F954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920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F0A6B99-BFBF-4B27-B6C4-C1BD813F7D32}" type="datetimeFigureOut">
              <a:rPr lang="ru-RU" smtClean="0"/>
              <a:t>06.04.2016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963CE-8C3A-4D1C-93DE-00F3DE31464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0"/>
            <a:ext cx="9001000" cy="3816424"/>
          </a:xfrm>
        </p:spPr>
        <p:txBody>
          <a:bodyPr/>
          <a:lstStyle/>
          <a:p>
            <a:r>
              <a:rPr lang="ru-RU" sz="4400" dirty="0" smtClean="0"/>
              <a:t>Типичные ошибки заказчиков при направлении заявок на осуществление закупок товаров, работ, услуг</a:t>
            </a:r>
            <a:endParaRPr lang="ru-RU" sz="4400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25144"/>
            <a:ext cx="8136904" cy="1944216"/>
          </a:xfrm>
        </p:spPr>
        <p:txBody>
          <a:bodyPr>
            <a:normAutofit fontScale="85000" lnSpcReduction="20000"/>
          </a:bodyPr>
          <a:lstStyle/>
          <a:p>
            <a:pPr algn="r"/>
            <a:endParaRPr lang="ru-RU" sz="2000" dirty="0" smtClean="0"/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Юрченко Елена Юрьевна, 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начальник отдела регулирования в сфере закупок </a:t>
            </a:r>
          </a:p>
          <a:p>
            <a:pPr algn="r"/>
            <a:endParaRPr lang="ru-RU" sz="2000" b="1" dirty="0">
              <a:solidFill>
                <a:schemeClr val="tx1"/>
              </a:solidFill>
            </a:endParaRP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Екатеринбург, 2016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0"/>
            <a:ext cx="9001000" cy="1728192"/>
          </a:xfrm>
        </p:spPr>
        <p:txBody>
          <a:bodyPr/>
          <a:lstStyle/>
          <a:p>
            <a:r>
              <a:rPr lang="ru-RU" sz="2800" b="1" dirty="0" smtClean="0">
                <a:effectLst/>
              </a:rPr>
              <a:t>Отсутствие единообразия </a:t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при  описании объекта закупки </a:t>
            </a:r>
            <a:r>
              <a:rPr lang="ru-RU" sz="2800" b="1" dirty="0">
                <a:effectLst/>
              </a:rPr>
              <a:t/>
            </a:r>
            <a:br>
              <a:rPr lang="ru-RU" sz="2800" b="1" dirty="0">
                <a:effectLst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628800"/>
            <a:ext cx="7560840" cy="4141975"/>
          </a:xfrm>
        </p:spPr>
        <p:txBody>
          <a:bodyPr tIns="46800">
            <a:normAutofit fontScale="92500" lnSpcReduction="10000"/>
          </a:bodyPr>
          <a:lstStyle/>
          <a:p>
            <a:pPr algn="l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Так, например в разных пунктах Технического задания указано: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скорость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вращения привода в диапазоне не менее 1123-1291 </a:t>
            </a:r>
            <a:r>
              <a:rPr lang="ru-RU" b="1" dirty="0" smtClean="0">
                <a:solidFill>
                  <a:srgbClr val="FFC000"/>
                </a:solidFill>
                <a:latin typeface="Palatino Linotype (Основной текст)"/>
              </a:rPr>
              <a:t>об/мин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скорость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вращения привода не более 1440 </a:t>
            </a:r>
            <a:r>
              <a:rPr lang="ru-RU" b="1" dirty="0" smtClean="0">
                <a:solidFill>
                  <a:srgbClr val="FFC000"/>
                </a:solidFill>
                <a:latin typeface="Palatino Linotype (Основной текст)"/>
              </a:rPr>
              <a:t>об/мин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скорость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вращения привода не менее 960 </a:t>
            </a:r>
            <a:r>
              <a:rPr lang="ru-RU" b="1" dirty="0" smtClean="0">
                <a:solidFill>
                  <a:srgbClr val="FFC000"/>
                </a:solidFill>
                <a:latin typeface="Palatino Linotype (Основной текст)"/>
              </a:rPr>
              <a:t>об/мин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крутящий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момент в диапазоне не менее 0.83 – 1.9 </a:t>
            </a:r>
            <a:r>
              <a:rPr lang="ru-RU" b="1" dirty="0" err="1" smtClean="0">
                <a:solidFill>
                  <a:srgbClr val="FFC000"/>
                </a:solidFill>
                <a:latin typeface="Palatino Linotype (Основной текст)"/>
              </a:rPr>
              <a:t>Nm</a:t>
            </a:r>
            <a:endParaRPr lang="ru-RU" b="1" dirty="0" smtClean="0">
              <a:solidFill>
                <a:srgbClr val="FFC000"/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крутящий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момент не более 0.31 </a:t>
            </a:r>
            <a:r>
              <a:rPr lang="ru-RU" b="1" dirty="0" err="1" smtClean="0">
                <a:solidFill>
                  <a:srgbClr val="FFC000"/>
                </a:solidFill>
                <a:latin typeface="Palatino Linotype (Основной текст)"/>
              </a:rPr>
              <a:t>Nm</a:t>
            </a:r>
            <a:endParaRPr lang="ru-RU" b="1" dirty="0" smtClean="0">
              <a:solidFill>
                <a:srgbClr val="FFC000"/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крутящий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момент … до 13 </a:t>
            </a:r>
            <a:r>
              <a:rPr lang="ru-RU" b="1" dirty="0" err="1" smtClean="0">
                <a:solidFill>
                  <a:srgbClr val="FFC000"/>
                </a:solidFill>
                <a:latin typeface="Palatino Linotype (Основной текст)"/>
              </a:rPr>
              <a:t>Нм</a:t>
            </a:r>
            <a:r>
              <a:rPr lang="ru-RU" b="1" dirty="0" smtClean="0">
                <a:solidFill>
                  <a:srgbClr val="FFC000"/>
                </a:solidFill>
                <a:latin typeface="Palatino Linotype (Основной текст)"/>
              </a:rPr>
              <a:t>. </a:t>
            </a:r>
            <a:endParaRPr lang="ru-RU" b="1" dirty="0">
              <a:solidFill>
                <a:srgbClr val="FFC000"/>
              </a:solidFill>
              <a:latin typeface="Palatino Linotype (Основной текст)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1397000"/>
            <a:ext cx="6096000" cy="40640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5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931224" cy="792088"/>
          </a:xfrm>
        </p:spPr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</a:rPr>
              <a:t>Участник аукциона должен четко </a:t>
            </a:r>
            <a:r>
              <a:rPr lang="ru-RU" sz="2000" b="1" dirty="0" smtClean="0">
                <a:solidFill>
                  <a:schemeClr val="tx1"/>
                </a:solidFill>
              </a:rPr>
              <a:t>понимать, </a:t>
            </a:r>
            <a:r>
              <a:rPr lang="ru-RU" sz="2000" b="1" dirty="0">
                <a:solidFill>
                  <a:schemeClr val="tx1"/>
                </a:solidFill>
              </a:rPr>
              <a:t>что является наименованием параметра, а что </a:t>
            </a:r>
            <a:r>
              <a:rPr lang="ru-RU" sz="2000" b="1" dirty="0" smtClean="0">
                <a:solidFill>
                  <a:schemeClr val="tx1"/>
                </a:solidFill>
              </a:rPr>
              <a:t>показателем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326718"/>
              </p:ext>
            </p:extLst>
          </p:nvPr>
        </p:nvGraphicFramePr>
        <p:xfrm>
          <a:off x="539553" y="2466163"/>
          <a:ext cx="8064896" cy="3555124"/>
        </p:xfrm>
        <a:graphic>
          <a:graphicData uri="http://schemas.openxmlformats.org/drawingml/2006/table">
            <a:tbl>
              <a:tblPr firstRow="1" bandRow="1"/>
              <a:tblGrid>
                <a:gridCol w="432047"/>
                <a:gridCol w="2889515"/>
                <a:gridCol w="1146054"/>
                <a:gridCol w="1168174"/>
                <a:gridCol w="2429106"/>
              </a:tblGrid>
              <a:tr h="986982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№ п\п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Наименованием параметра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Едини.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Кол-во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Показатель</a:t>
                      </a:r>
                      <a:endParaRPr lang="ru-RU" sz="1500" b="1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6837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500" b="1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1.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Катетер диагностический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шт.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700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89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1.1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Материал катетера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500" b="1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500" b="1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Нейлон</a:t>
                      </a:r>
                      <a:endParaRPr lang="ru-RU" sz="1500" b="1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116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1.2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Мягкий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атравматичный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ru-RU" sz="1400" b="1" dirty="0" err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рентгеноконтрастный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 </a:t>
                      </a:r>
                      <a:endParaRPr lang="ru-RU" sz="1400" b="1" dirty="0" smtClean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кончик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500" b="1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Наличие</a:t>
                      </a:r>
                      <a:endParaRPr lang="ru-RU" sz="1500" b="1" dirty="0">
                        <a:effectLst/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22475" y="2476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8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/>
          <a:lstStyle/>
          <a:p>
            <a:r>
              <a:rPr lang="ru-RU" sz="4000" dirty="0" smtClean="0"/>
              <a:t>Некорректное указание диапазонных значений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735615"/>
              </p:ext>
            </p:extLst>
          </p:nvPr>
        </p:nvGraphicFramePr>
        <p:xfrm>
          <a:off x="1691680" y="3783816"/>
          <a:ext cx="6480720" cy="576064"/>
        </p:xfrm>
        <a:graphic>
          <a:graphicData uri="http://schemas.openxmlformats.org/drawingml/2006/table">
            <a:tbl>
              <a:tblPr firstRow="1" firstCol="1" bandRow="1"/>
              <a:tblGrid>
                <a:gridCol w="3146425"/>
                <a:gridCol w="3334295"/>
              </a:tblGrid>
              <a:tr h="57606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Количество ламп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Не менее 1 штуки до 2 штук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917380"/>
              </p:ext>
            </p:extLst>
          </p:nvPr>
        </p:nvGraphicFramePr>
        <p:xfrm>
          <a:off x="1687725" y="5688542"/>
          <a:ext cx="6480720" cy="576064"/>
        </p:xfrm>
        <a:graphic>
          <a:graphicData uri="http://schemas.openxmlformats.org/drawingml/2006/table">
            <a:tbl>
              <a:tblPr firstRow="1" firstCol="1" bandRow="1"/>
              <a:tblGrid>
                <a:gridCol w="3240033"/>
                <a:gridCol w="3240687"/>
              </a:tblGrid>
              <a:tr h="576064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Песок повышенной крупности. Модуль крупности: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3,1 в соответствии с ГОСТ 31424-2010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59632" y="1844824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j-lt"/>
              </a:rPr>
              <a:t>Примеры: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+mj-lt"/>
              </a:rPr>
              <a:t>Так, в </a:t>
            </a:r>
            <a:r>
              <a:rPr lang="ru-RU" sz="2000" b="1" dirty="0">
                <a:latin typeface="+mj-lt"/>
              </a:rPr>
              <a:t>перечне </a:t>
            </a:r>
            <a:r>
              <a:rPr lang="ru-RU" sz="2000" b="1" dirty="0" smtClean="0">
                <a:latin typeface="+mj-lt"/>
              </a:rPr>
              <a:t>заказчика встречаются </a:t>
            </a:r>
            <a:r>
              <a:rPr lang="ru-RU" sz="2000" b="1" dirty="0">
                <a:latin typeface="+mj-lt"/>
              </a:rPr>
              <a:t>показатели, в которых </a:t>
            </a:r>
            <a:r>
              <a:rPr lang="ru-RU" sz="2000" b="1" dirty="0" smtClean="0">
                <a:latin typeface="+mj-lt"/>
              </a:rPr>
              <a:t>указаны </a:t>
            </a:r>
            <a:r>
              <a:rPr lang="ru-RU" sz="2000" b="1" dirty="0">
                <a:latin typeface="+mj-lt"/>
              </a:rPr>
              <a:t>минимальные и максимальные значения, </a:t>
            </a:r>
            <a:r>
              <a:rPr lang="ru-RU" sz="2000" b="1" dirty="0" smtClean="0">
                <a:latin typeface="+mj-lt"/>
              </a:rPr>
              <a:t>но в данном примере участник может указать только одно единственное значение</a:t>
            </a:r>
            <a:endParaRPr lang="ru-RU" sz="2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4365103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b="1" dirty="0">
                <a:latin typeface="+mj-lt"/>
              </a:rPr>
              <a:t>В соответствии с ГОСТ данный показатель должен быть диапазонным (св.3,0 до 3,5</a:t>
            </a:r>
            <a:r>
              <a:rPr lang="ru-RU" sz="2000" b="1" dirty="0" smtClean="0">
                <a:latin typeface="+mj-lt"/>
              </a:rPr>
              <a:t>), однако в заявке заказчика было указано следующее:</a:t>
            </a:r>
            <a:endParaRPr lang="ru-RU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53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b="1" dirty="0" smtClean="0">
                <a:effectLst/>
              </a:rPr>
              <a:t>Рекомендации по составлению </a:t>
            </a:r>
            <a:br>
              <a:rPr lang="ru-RU" sz="2800" b="1" dirty="0" smtClean="0">
                <a:effectLst/>
              </a:rPr>
            </a:br>
            <a:r>
              <a:rPr lang="ru-RU" sz="2800" b="1" dirty="0" smtClean="0">
                <a:effectLst/>
              </a:rPr>
              <a:t>«Описания объекта закупки»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560840" cy="3637919"/>
          </a:xfrm>
        </p:spPr>
        <p:txBody>
          <a:bodyPr tIns="46800"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при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установлении в описании объекта закупки отсылок на нормативные документы,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указывать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 наименование, раздел, часть, пункт документа,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где установлено требование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 о наличии соответствующей характеристики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товаров, работ, услуг;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п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ри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описании объекта закупки следовать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принципу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единообразия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при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указании технических единиц в описании объекта закупки использовать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либо только национальное обозначение, либо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международное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исключать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противоречивые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требования;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избегать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установления в Техническом задании требований, относящихся к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правилам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эксплуатации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.</a:t>
            </a:r>
            <a:endParaRPr lang="ru-RU" sz="1800" dirty="0">
              <a:solidFill>
                <a:schemeClr val="tx1"/>
              </a:solidFill>
              <a:latin typeface="Palatino Linotype (Основной текст)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1397000"/>
            <a:ext cx="6096000" cy="40640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dirty="0" smtClean="0"/>
              <a:t>"</a:t>
            </a:r>
            <a:r>
              <a:rPr lang="ru-RU" sz="2800" dirty="0"/>
              <a:t>Дни открытых дверей"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560840" cy="446449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Palatino Linotype (Основной текст)"/>
              </a:rPr>
              <a:t>Ежемесячно (вторая и четвертая пятница) в Департаменте проводятся "Дни открытых дверей" — консультации по наиболее сложным вопросам, требующим всестороннего анализа действующего законодательства в сфере закупок.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Palatino Linotype (Основной текст)"/>
              </a:rPr>
              <a:t>Предварительная запись (не позднее четверга) по телефону: (343) 312-06-46 — Недов Константин Дмитриевич.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Palatino Linotype (Основной текст)"/>
              </a:rPr>
              <a:t>Вопросы должны быть сформулированы заранее и направлены по следующему адресу электронной почты: k.nedov@egov66.ru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5044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dirty="0" smtClean="0"/>
              <a:t>«Горячая линия"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560840" cy="4464496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Palatino Linotype (Основной текст)"/>
              </a:rPr>
              <a:t>Ежедневно в рабочие дни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Palatino Linotype (Основной текст)"/>
              </a:rPr>
              <a:t> с 9-00 до 12-30 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b="1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latin typeface="Palatino Linotype (Основной текст)"/>
              </a:rPr>
              <a:t>Сотрудники отдела правовой работы Департамента осуществляют </a:t>
            </a:r>
            <a:r>
              <a:rPr lang="ru-RU" b="1" dirty="0">
                <a:solidFill>
                  <a:schemeClr val="tx1"/>
                </a:solidFill>
                <a:latin typeface="Palatino Linotype (Основной текст)"/>
              </a:rPr>
              <a:t>консультирование заказчиков Свердловской области и граждан по вопросам правоприменения нормативных правовых актов в сфере </a:t>
            </a:r>
            <a:r>
              <a:rPr lang="ru-RU" b="1" dirty="0" smtClean="0">
                <a:solidFill>
                  <a:schemeClr val="tx1"/>
                </a:solidFill>
                <a:latin typeface="Palatino Linotype (Основной текст)"/>
              </a:rPr>
              <a:t>закупок</a:t>
            </a:r>
          </a:p>
          <a:p>
            <a:pPr algn="just"/>
            <a:endParaRPr lang="ru-RU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Palatino Linotype (Основной текст)"/>
              </a:rPr>
              <a:t>Контактный телефон: </a:t>
            </a:r>
            <a:r>
              <a:rPr lang="ru-RU" b="1" dirty="0" smtClean="0">
                <a:solidFill>
                  <a:schemeClr val="tx1"/>
                </a:solidFill>
                <a:latin typeface="Palatino Linotype (Основной текст)"/>
              </a:rPr>
              <a:t>(343</a:t>
            </a:r>
            <a:r>
              <a:rPr lang="ru-RU" b="1" dirty="0">
                <a:solidFill>
                  <a:schemeClr val="tx1"/>
                </a:solidFill>
                <a:latin typeface="Palatino Linotype (Основной текст)"/>
              </a:rPr>
              <a:t>) 312-08-49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algn="just"/>
            <a:r>
              <a:rPr lang="ru-RU" sz="2000" dirty="0">
                <a:solidFill>
                  <a:schemeClr val="accent6">
                    <a:lumMod val="75000"/>
                  </a:schemeClr>
                </a:solidFill>
                <a:latin typeface="Palatino Linotype (Основной текст)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54460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152" y="23913"/>
            <a:ext cx="9001000" cy="864096"/>
          </a:xfrm>
        </p:spPr>
        <p:txBody>
          <a:bodyPr/>
          <a:lstStyle/>
          <a:p>
            <a:r>
              <a:rPr lang="ru-RU" sz="2800" dirty="0"/>
              <a:t>П</a:t>
            </a:r>
            <a:r>
              <a:rPr lang="ru-RU" sz="2800" dirty="0" smtClean="0"/>
              <a:t>ервичная проверка </a:t>
            </a:r>
            <a:r>
              <a:rPr lang="ru-RU" sz="2800" dirty="0" smtClean="0"/>
              <a:t>заявки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560840" cy="5328592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Проверка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закупки в плане-графике; </a:t>
            </a: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Проверка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соответствия информации, содержащейся в карточке заявки, документации об осуществлении закупки, информации, указанной в плане-графике размещения закупок; </a:t>
            </a: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Проверка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даты размещения плана-графика в ЕИС и даты последнего внесения изменений в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план-график.</a:t>
            </a:r>
          </a:p>
          <a:p>
            <a:pPr algn="just"/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 </a:t>
            </a:r>
            <a:endParaRPr lang="ru-RU" sz="1800" b="1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Примечание: изменения в план-график, размещенный в ЕИС, по каждому объекту закупки вносятся не позднее, чем за десять календарных дней до дня размещения в ЕИС извещения об осуществлении закупки.</a:t>
            </a: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600" dirty="0">
              <a:latin typeface="Palatino Linotype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5044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dirty="0" smtClean="0"/>
              <a:t>Сведения</a:t>
            </a:r>
            <a:r>
              <a:rPr lang="ru-RU" sz="2800" dirty="0"/>
              <a:t>, включенные в </a:t>
            </a:r>
            <a:r>
              <a:rPr lang="ru-RU" sz="2800" dirty="0" smtClean="0"/>
              <a:t>план-график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подлежащие проверке: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560840" cy="4680520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 smtClean="0">
                <a:solidFill>
                  <a:schemeClr val="tx1"/>
                </a:solidFill>
                <a:latin typeface="Palatino Linotype (Основной текст)"/>
              </a:rPr>
              <a:t>1</a:t>
            </a: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)	проверка срока исполнения контракта;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2)	проверка планируемого срока размещения извещения об осуществлении закупки.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3)  проверка соответствия НМЦК (в пределах допустимого +/- 10% от НМЦК);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4) проверка соответствия кода ОКПД (требуется проверка кода ОКПД в план-графике, заявке, а также в документации);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5) проверка соответствия способа определения поставщика (подрядчика, исполнителя);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6) проверка даты размещения плана-графика в ЕИС;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tx1"/>
                </a:solidFill>
                <a:latin typeface="Palatino Linotype (Основной текст)"/>
              </a:rPr>
              <a:t>7) проверка даты публикации плана-графика в ЕИС, в случае внесения в него изменений.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600" b="1" dirty="0">
              <a:latin typeface="Palatino Linotype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49275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dirty="0" smtClean="0"/>
              <a:t>Типичные ошибки заказчиков, выявляемые при первичной проверке заявки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7560840" cy="5328592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не соответствие сведений, указанных в заявке,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а также прилагаемых документах, сведениям, указанным в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плане-графике;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отсутствие документов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, являющихся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приложениями к заявке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н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есоответствие установленного заказчиком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размера обеспечения заявки, обеспечения исполнения контракта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размеру, определенному Законом о контрактной системе;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некорректное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установление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в документации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дат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 проведения аукционных (конкурсных) процедур;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несоответствие </a:t>
            </a: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реквизитов заказчика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, указанных в РИС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 реквизитам указанным в документации;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tx1"/>
                </a:solidFill>
                <a:latin typeface="Palatino Linotype (Основной текст)"/>
              </a:rPr>
              <a:t>н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арушение сроков подачи заявок в Департамент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, установленных постановлением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Правительства Свердловской области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от </a:t>
            </a:r>
            <a:r>
              <a:rPr lang="ru-RU" sz="1800" dirty="0">
                <a:solidFill>
                  <a:schemeClr val="tx1"/>
                </a:solidFill>
                <a:latin typeface="Palatino Linotype (Основной текст)"/>
              </a:rPr>
              <a:t>27 декабря 2013 г. №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1665-ПП;</a:t>
            </a:r>
            <a:endParaRPr lang="ru-RU" sz="1800" dirty="0">
              <a:solidFill>
                <a:schemeClr val="tx1"/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 направление аукционной (конкурсной) документации </a:t>
            </a:r>
            <a:r>
              <a:rPr lang="ru-RU" sz="1800" b="1" dirty="0" smtClean="0">
                <a:solidFill>
                  <a:schemeClr val="tx1"/>
                </a:solidFill>
                <a:latin typeface="Palatino Linotype (Основной текст)"/>
              </a:rPr>
              <a:t>без грифа утверждения </a:t>
            </a:r>
            <a:r>
              <a:rPr lang="ru-RU" sz="1800" dirty="0" smtClean="0">
                <a:solidFill>
                  <a:schemeClr val="tx1"/>
                </a:solidFill>
                <a:latin typeface="Palatino Linotype (Основной текст)"/>
              </a:rPr>
              <a:t>руководителем организации (уполномоченным должностным лицом).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accent6">
                  <a:lumMod val="75000"/>
                </a:schemeClr>
              </a:solidFill>
              <a:latin typeface="Palatino Linotype (Основной текст)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ru-RU" sz="1600" dirty="0">
              <a:latin typeface="Palatino Linotype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27165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b="1" dirty="0">
                <a:effectLst/>
              </a:rPr>
              <a:t>Типичные замечания, </a:t>
            </a:r>
            <a:r>
              <a:rPr lang="ru-RU" sz="2800" b="1" dirty="0" smtClean="0">
                <a:effectLst/>
              </a:rPr>
              <a:t>выявляемые ДГЗСО при </a:t>
            </a:r>
            <a:r>
              <a:rPr lang="ru-RU" sz="2800" b="1" dirty="0">
                <a:effectLst/>
              </a:rPr>
              <a:t>проведении экспертизы заявок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560840" cy="5256584"/>
          </a:xfrm>
        </p:spPr>
        <p:txBody>
          <a:bodyPr>
            <a:normAutofit/>
          </a:bodyPr>
          <a:lstStyle/>
          <a:p>
            <a:pPr algn="l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1397000"/>
            <a:ext cx="6096000" cy="40640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508787737"/>
              </p:ext>
            </p:extLst>
          </p:nvPr>
        </p:nvGraphicFramePr>
        <p:xfrm>
          <a:off x="827584" y="1340768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44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1"/>
            <a:ext cx="9001000" cy="864096"/>
          </a:xfrm>
        </p:spPr>
        <p:txBody>
          <a:bodyPr/>
          <a:lstStyle/>
          <a:p>
            <a:r>
              <a:rPr lang="ru-RU" sz="2800" b="1" dirty="0">
                <a:effectLst/>
              </a:rPr>
              <a:t>Типичные замечания, выявленные при проведении экспертизы заявок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560840" cy="5256584"/>
          </a:xfrm>
        </p:spPr>
        <p:txBody>
          <a:bodyPr>
            <a:normAutofit/>
          </a:bodyPr>
          <a:lstStyle/>
          <a:p>
            <a:pPr algn="l"/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1397000"/>
            <a:ext cx="6096000" cy="40640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66081947"/>
              </p:ext>
            </p:extLst>
          </p:nvPr>
        </p:nvGraphicFramePr>
        <p:xfrm>
          <a:off x="827584" y="1340768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213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31224" cy="9361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 smtClean="0"/>
              <a:t>Тяжелая </a:t>
            </a:r>
            <a:r>
              <a:rPr lang="ru-RU" sz="2400" b="1" dirty="0"/>
              <a:t>для восприятия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последовательность изложения показателя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576"/>
              </a:spcAft>
              <a:buNone/>
            </a:pPr>
            <a:endParaRPr lang="ru-RU" dirty="0" smtClean="0"/>
          </a:p>
          <a:p>
            <a:pPr marL="0" indent="0" algn="ctr">
              <a:spcAft>
                <a:spcPts val="576"/>
              </a:spcAft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например:</a:t>
            </a:r>
            <a:endParaRPr lang="ru-RU" sz="1800" b="1" dirty="0">
              <a:solidFill>
                <a:schemeClr val="tx1"/>
              </a:solidFill>
            </a:endParaRPr>
          </a:p>
          <a:p>
            <a:pPr marL="0" indent="0" algn="ctr">
              <a:spcAft>
                <a:spcPts val="576"/>
              </a:spcAft>
              <a:buNone/>
            </a:pPr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допускается не менее 3,5 и не более 5,5 % по массе», 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 algn="ctr">
              <a:spcAft>
                <a:spcPts val="576"/>
              </a:spcAft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а следующие показатели </a:t>
            </a:r>
            <a:r>
              <a:rPr lang="ru-RU" sz="1800" b="1" dirty="0">
                <a:solidFill>
                  <a:schemeClr val="tx1"/>
                </a:solidFill>
              </a:rPr>
              <a:t>указаны в обратном порядке от максимального к минимальному </a:t>
            </a:r>
            <a:r>
              <a:rPr lang="ru-RU" sz="1800" b="1" dirty="0" smtClean="0">
                <a:solidFill>
                  <a:schemeClr val="tx1"/>
                </a:solidFill>
              </a:rPr>
              <a:t>значению:</a:t>
            </a:r>
            <a:endParaRPr lang="ru-RU" b="1" dirty="0" smtClean="0">
              <a:solidFill>
                <a:schemeClr val="tx1"/>
              </a:solidFill>
            </a:endParaRPr>
          </a:p>
          <a:p>
            <a:pPr marL="0" indent="0" algn="ctr">
              <a:spcAft>
                <a:spcPts val="576"/>
              </a:spcAft>
              <a:buNone/>
            </a:pPr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допускается до 100 от 90 % по массе</a:t>
            </a:r>
            <a:r>
              <a:rPr lang="ru-RU" b="1" dirty="0" smtClean="0">
                <a:solidFill>
                  <a:schemeClr val="tx1"/>
                </a:solidFill>
              </a:rPr>
              <a:t>».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22475" y="2476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39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31224" cy="172819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400" b="1" dirty="0"/>
              <a:t>Использование ГОСТ в качестве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значения </a:t>
            </a:r>
            <a:r>
              <a:rPr lang="ru-RU" sz="2400" b="1" dirty="0"/>
              <a:t>показателя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576"/>
              </a:spcAft>
              <a:buNone/>
            </a:pPr>
            <a:endParaRPr lang="ru-RU" dirty="0" smtClean="0"/>
          </a:p>
          <a:p>
            <a:pPr marL="0" indent="0" algn="ctr">
              <a:spcAft>
                <a:spcPts val="576"/>
              </a:spcAft>
              <a:buNone/>
            </a:pPr>
            <a:endParaRPr lang="ru-RU" dirty="0" smtClean="0"/>
          </a:p>
          <a:p>
            <a:pPr algn="ctr">
              <a:spcAft>
                <a:spcPts val="576"/>
              </a:spcAft>
              <a:buFont typeface="Wingdings" panose="05000000000000000000" pitchFamily="2" charset="2"/>
              <a:buChar char="Ø"/>
            </a:pPr>
            <a:r>
              <a:rPr lang="ru-RU" sz="2800" b="1" dirty="0" smtClean="0">
                <a:solidFill>
                  <a:schemeClr val="tx1"/>
                </a:solidFill>
              </a:rPr>
              <a:t>использование </a:t>
            </a:r>
            <a:r>
              <a:rPr lang="ru-RU" sz="2800" b="1" dirty="0">
                <a:solidFill>
                  <a:schemeClr val="tx1"/>
                </a:solidFill>
              </a:rPr>
              <a:t>не </a:t>
            </a:r>
            <a:r>
              <a:rPr lang="ru-RU" sz="2800" b="1" dirty="0" smtClean="0">
                <a:solidFill>
                  <a:schemeClr val="tx1"/>
                </a:solidFill>
              </a:rPr>
              <a:t>актуальных ГОСТов, </a:t>
            </a:r>
            <a:r>
              <a:rPr lang="ru-RU" sz="2800" b="1" dirty="0">
                <a:solidFill>
                  <a:schemeClr val="tx1"/>
                </a:solidFill>
              </a:rPr>
              <a:t>а так же </a:t>
            </a:r>
            <a:r>
              <a:rPr lang="ru-RU" sz="2800" b="1" dirty="0" smtClean="0">
                <a:solidFill>
                  <a:schemeClr val="tx1"/>
                </a:solidFill>
              </a:rPr>
              <a:t>использование </a:t>
            </a:r>
            <a:r>
              <a:rPr lang="ru-RU" sz="2800" b="1" dirty="0">
                <a:solidFill>
                  <a:schemeClr val="tx1"/>
                </a:solidFill>
              </a:rPr>
              <a:t>ГОСТ, </a:t>
            </a:r>
            <a:r>
              <a:rPr lang="ru-RU" sz="2800" b="1" dirty="0" smtClean="0">
                <a:solidFill>
                  <a:schemeClr val="tx1"/>
                </a:solidFill>
              </a:rPr>
              <a:t>технических регламентов </a:t>
            </a:r>
            <a:r>
              <a:rPr lang="ru-RU" sz="2800" b="1" dirty="0">
                <a:solidFill>
                  <a:schemeClr val="tx1"/>
                </a:solidFill>
              </a:rPr>
              <a:t>в качестве значения </a:t>
            </a:r>
            <a:r>
              <a:rPr lang="ru-RU" sz="2800" b="1" dirty="0" smtClean="0">
                <a:solidFill>
                  <a:schemeClr val="tx1"/>
                </a:solidFill>
              </a:rPr>
              <a:t>показателя</a:t>
            </a:r>
          </a:p>
          <a:p>
            <a:pPr marL="0" indent="0" algn="ctr">
              <a:spcAft>
                <a:spcPts val="576"/>
              </a:spcAft>
              <a:buNone/>
            </a:pPr>
            <a:r>
              <a:rPr lang="ru-RU" sz="2000" b="1" dirty="0">
                <a:solidFill>
                  <a:schemeClr val="tx1"/>
                </a:solidFill>
              </a:rPr>
              <a:t>является нарушением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marL="0" indent="0" algn="ctr">
              <a:spcAft>
                <a:spcPts val="576"/>
              </a:spcAft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ч</a:t>
            </a:r>
            <a:r>
              <a:rPr lang="ru-RU" sz="2000" b="1" dirty="0">
                <a:solidFill>
                  <a:schemeClr val="tx1"/>
                </a:solidFill>
              </a:rPr>
              <a:t>. 2 ст.33 Закона о контрактной системе</a:t>
            </a:r>
          </a:p>
          <a:p>
            <a:pPr marL="0" indent="0" algn="ctr">
              <a:spcAft>
                <a:spcPts val="576"/>
              </a:spcAft>
              <a:buNone/>
            </a:pPr>
            <a:endParaRPr lang="ru-RU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022475" y="2476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8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88640"/>
            <a:ext cx="9001000" cy="1728192"/>
          </a:xfrm>
        </p:spPr>
        <p:txBody>
          <a:bodyPr/>
          <a:lstStyle/>
          <a:p>
            <a:r>
              <a:rPr lang="ru-RU" sz="2800" b="1" dirty="0">
                <a:effectLst/>
              </a:rPr>
              <a:t>Включение в описание объекта закупки требований, не относящихся к техническим характеристикам.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560840" cy="3637919"/>
          </a:xfrm>
        </p:spPr>
        <p:txBody>
          <a:bodyPr tIns="46800">
            <a:normAutofit lnSpcReduction="10000"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Например:</a:t>
            </a:r>
          </a:p>
          <a:p>
            <a:pPr algn="l"/>
            <a:endParaRPr lang="ru-RU" sz="18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</a:rPr>
              <a:t>Требования </a:t>
            </a:r>
            <a:r>
              <a:rPr lang="ru-RU" sz="1800" b="1" dirty="0">
                <a:solidFill>
                  <a:schemeClr val="tx1"/>
                </a:solidFill>
              </a:rPr>
              <a:t>по срокам оказания услуг,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</a:rPr>
              <a:t>Требования </a:t>
            </a:r>
            <a:r>
              <a:rPr lang="ru-RU" sz="1800" b="1" dirty="0">
                <a:solidFill>
                  <a:schemeClr val="tx1"/>
                </a:solidFill>
              </a:rPr>
              <a:t>к участникам,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</a:rPr>
              <a:t>Условия </a:t>
            </a:r>
            <a:r>
              <a:rPr lang="ru-RU" sz="1800" b="1" dirty="0">
                <a:solidFill>
                  <a:schemeClr val="tx1"/>
                </a:solidFill>
              </a:rPr>
              <a:t>поставки, монтажа и наладки Товара,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</a:rPr>
              <a:t>Требование </a:t>
            </a:r>
            <a:r>
              <a:rPr lang="ru-RU" sz="1800" b="1" dirty="0">
                <a:solidFill>
                  <a:schemeClr val="tx1"/>
                </a:solidFill>
              </a:rPr>
              <a:t>к документации на Товар,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</a:rPr>
              <a:t>Гарантия </a:t>
            </a:r>
            <a:r>
              <a:rPr lang="ru-RU" sz="1800" b="1" dirty="0">
                <a:solidFill>
                  <a:schemeClr val="tx1"/>
                </a:solidFill>
              </a:rPr>
              <a:t>качества,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</a:rPr>
              <a:t>Гарантийное </a:t>
            </a:r>
            <a:r>
              <a:rPr lang="ru-RU" sz="1800" b="1" dirty="0">
                <a:solidFill>
                  <a:schemeClr val="tx1"/>
                </a:solidFill>
              </a:rPr>
              <a:t>обслуживание, </a:t>
            </a:r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Не подпадает под действие п. </a:t>
            </a:r>
            <a:r>
              <a:rPr lang="ru-RU" b="1" dirty="0">
                <a:solidFill>
                  <a:schemeClr val="tx1"/>
                </a:solidFill>
              </a:rPr>
              <a:t>1 ч. 1 </a:t>
            </a:r>
            <a:r>
              <a:rPr lang="ru-RU" b="1" dirty="0" smtClean="0">
                <a:solidFill>
                  <a:schemeClr val="tx1"/>
                </a:solidFill>
              </a:rPr>
              <a:t>ст. </a:t>
            </a:r>
            <a:r>
              <a:rPr lang="ru-RU" b="1" dirty="0">
                <a:solidFill>
                  <a:schemeClr val="tx1"/>
                </a:solidFill>
              </a:rPr>
              <a:t>33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Закона </a:t>
            </a:r>
            <a:r>
              <a:rPr lang="ru-RU" b="1" dirty="0">
                <a:solidFill>
                  <a:schemeClr val="tx1"/>
                </a:solidFill>
              </a:rPr>
              <a:t>о контрактной системе </a:t>
            </a:r>
            <a:endParaRPr lang="ru-RU" b="1" dirty="0">
              <a:solidFill>
                <a:schemeClr val="tx1"/>
              </a:solidFill>
              <a:latin typeface="Palatino Linotype (Основной текст)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0" y="1397000"/>
            <a:ext cx="6096000" cy="4064000"/>
          </a:xfrm>
          <a:prstGeom prst="rect">
            <a:avLst/>
          </a:prstGeom>
        </p:spPr>
        <p:txBody>
          <a:bodyPr/>
          <a:lstStyle/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0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  <a:p>
            <a:pPr lvl="1"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5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682</TotalTime>
  <Words>954</Words>
  <Application>Microsoft Office PowerPoint</Application>
  <PresentationFormat>Экран (4:3)</PresentationFormat>
  <Paragraphs>185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Исполнительная</vt:lpstr>
      <vt:lpstr>Типичные ошибки заказчиков при направлении заявок на осуществление закупок товаров, работ, услуг</vt:lpstr>
      <vt:lpstr>Первичная проверка заявки</vt:lpstr>
      <vt:lpstr>Сведения, включенные в план-график  подлежащие проверке:</vt:lpstr>
      <vt:lpstr>Типичные ошибки заказчиков, выявляемые при первичной проверке заявки</vt:lpstr>
      <vt:lpstr>Типичные замечания, выявляемые ДГЗСО при проведении экспертизы заявок</vt:lpstr>
      <vt:lpstr>Типичные замечания, выявленные при проведении экспертизы заявок</vt:lpstr>
      <vt:lpstr>Тяжелая для восприятия  последовательность изложения показателя </vt:lpstr>
      <vt:lpstr>Использование ГОСТ в качестве  значения показателя </vt:lpstr>
      <vt:lpstr>Включение в описание объекта закупки требований, не относящихся к техническим характеристикам.</vt:lpstr>
      <vt:lpstr>Отсутствие единообразия  при  описании объекта закупки  </vt:lpstr>
      <vt:lpstr>Пример</vt:lpstr>
      <vt:lpstr>Некорректное указание диапазонных значений</vt:lpstr>
      <vt:lpstr>Рекомендации по составлению  «Описания объекта закупки»</vt:lpstr>
      <vt:lpstr>"Дни открытых дверей" </vt:lpstr>
      <vt:lpstr>«Горячая линия" 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заказчиков</dc:title>
  <dc:creator>Зверева Анна Михайловна</dc:creator>
  <cp:lastModifiedBy>Юрченко Елена Юрьевна</cp:lastModifiedBy>
  <cp:revision>51</cp:revision>
  <cp:lastPrinted>2016-03-29T12:22:19Z</cp:lastPrinted>
  <dcterms:created xsi:type="dcterms:W3CDTF">2015-09-23T03:56:58Z</dcterms:created>
  <dcterms:modified xsi:type="dcterms:W3CDTF">2016-04-06T10:40:45Z</dcterms:modified>
</cp:coreProperties>
</file>